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arlow SemiCondensed Bold" panose="020B0604020202020204" charset="0"/>
      <p:regular r:id="rId10"/>
    </p:embeddedFont>
    <p:embeddedFont>
      <p:font typeface="Poppins Bold" panose="020B0604020202020204" charset="0"/>
      <p:regular r:id="rId11"/>
    </p:embeddedFont>
    <p:embeddedFont>
      <p:font typeface="Poppins Medium" panose="00000600000000000000" pitchFamily="2" charset="0"/>
      <p:regular r:id="rId12"/>
    </p:embeddedFont>
    <p:embeddedFont>
      <p:font typeface="Poppins Ultra-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-386166" y="2155527"/>
            <a:ext cx="18875055" cy="5975946"/>
            <a:chOff x="0" y="0"/>
            <a:chExt cx="4971208" cy="15739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71208" cy="1573912"/>
            </a:xfrm>
            <a:custGeom>
              <a:avLst/>
              <a:gdLst/>
              <a:ahLst/>
              <a:cxnLst/>
              <a:rect l="l" t="t" r="r" b="b"/>
              <a:pathLst>
                <a:path w="4971208" h="1573912">
                  <a:moveTo>
                    <a:pt x="0" y="0"/>
                  </a:moveTo>
                  <a:lnTo>
                    <a:pt x="4971208" y="0"/>
                  </a:lnTo>
                  <a:lnTo>
                    <a:pt x="4971208" y="1573912"/>
                  </a:lnTo>
                  <a:lnTo>
                    <a:pt x="0" y="1573912"/>
                  </a:lnTo>
                  <a:close/>
                </a:path>
              </a:pathLst>
            </a:custGeom>
            <a:solidFill>
              <a:srgbClr val="032047">
                <a:alpha val="8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971208" cy="16120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22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896665" y="3395883"/>
            <a:ext cx="12362635" cy="416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31"/>
              </a:lnSpc>
            </a:pPr>
            <a:r>
              <a:rPr lang="en-US" sz="10427">
                <a:solidFill>
                  <a:srgbClr val="FFFFFF"/>
                </a:solidFill>
                <a:latin typeface="Poppins Ultra-Bold"/>
              </a:rPr>
              <a:t>GOOGLE CLOUD PLATFORM  - GCP</a:t>
            </a:r>
          </a:p>
          <a:p>
            <a:pPr marL="0" lvl="0" indent="0" algn="ctr">
              <a:lnSpc>
                <a:spcPts val="10531"/>
              </a:lnSpc>
              <a:spcBef>
                <a:spcPct val="0"/>
              </a:spcBef>
            </a:pPr>
            <a:endParaRPr lang="en-US" sz="10427">
              <a:solidFill>
                <a:srgbClr val="FFFFFF"/>
              </a:solidFill>
              <a:latin typeface="Poppins Ultra-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6769788" y="4766544"/>
            <a:ext cx="13292143" cy="9812018"/>
          </a:xfrm>
          <a:custGeom>
            <a:avLst/>
            <a:gdLst/>
            <a:ahLst/>
            <a:cxnLst/>
            <a:rect l="l" t="t" r="r" b="b"/>
            <a:pathLst>
              <a:path w="13292143" h="9812018">
                <a:moveTo>
                  <a:pt x="0" y="0"/>
                </a:moveTo>
                <a:lnTo>
                  <a:pt x="13292142" y="0"/>
                </a:lnTo>
                <a:lnTo>
                  <a:pt x="13292142" y="9812018"/>
                </a:lnTo>
                <a:lnTo>
                  <a:pt x="0" y="98120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2348435" y="8778293"/>
            <a:ext cx="4910865" cy="1053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16"/>
              </a:lnSpc>
            </a:pPr>
            <a:r>
              <a:rPr lang="en-US" sz="2034" spc="288">
                <a:solidFill>
                  <a:srgbClr val="C3FFFC"/>
                </a:solidFill>
                <a:latin typeface="Barlow SemiCondensed Bold"/>
              </a:rPr>
              <a:t>ANDRÉS FELIPE MARTINEZ HERRERA   </a:t>
            </a:r>
          </a:p>
          <a:p>
            <a:pPr>
              <a:lnSpc>
                <a:spcPts val="2116"/>
              </a:lnSpc>
            </a:pPr>
            <a:endParaRPr lang="en-US" sz="2034" spc="288">
              <a:solidFill>
                <a:srgbClr val="C3FFFC"/>
              </a:solidFill>
              <a:latin typeface="Barlow SemiCondensed Bold"/>
            </a:endParaRPr>
          </a:p>
          <a:p>
            <a:pPr>
              <a:lnSpc>
                <a:spcPts val="2116"/>
              </a:lnSpc>
            </a:pPr>
            <a:r>
              <a:rPr lang="en-US" sz="2034" spc="288">
                <a:solidFill>
                  <a:srgbClr val="C3FFFC"/>
                </a:solidFill>
                <a:latin typeface="Barlow SemiCondensed Bold"/>
              </a:rPr>
              <a:t> JESICA ANDREA NIÑO ROJAS</a:t>
            </a:r>
          </a:p>
          <a:p>
            <a:pPr>
              <a:lnSpc>
                <a:spcPts val="2116"/>
              </a:lnSpc>
            </a:pPr>
            <a:endParaRPr lang="en-US" sz="2034" spc="288">
              <a:solidFill>
                <a:srgbClr val="C3FFFC"/>
              </a:solidFill>
              <a:latin typeface="Barlow SemiCondensed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42994" y="962025"/>
            <a:ext cx="9751216" cy="981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oppins Ultra-Bold"/>
              </a:rPr>
              <a:t>¿QUE ES GCP?</a:t>
            </a:r>
          </a:p>
        </p:txBody>
      </p:sp>
      <p:sp>
        <p:nvSpPr>
          <p:cNvPr id="4" name="Freeform 4"/>
          <p:cNvSpPr/>
          <p:nvPr/>
        </p:nvSpPr>
        <p:spPr>
          <a:xfrm>
            <a:off x="12748908" y="-5255389"/>
            <a:ext cx="13292143" cy="9812018"/>
          </a:xfrm>
          <a:custGeom>
            <a:avLst/>
            <a:gdLst/>
            <a:ahLst/>
            <a:cxnLst/>
            <a:rect l="l" t="t" r="r" b="b"/>
            <a:pathLst>
              <a:path w="13292143" h="9812018">
                <a:moveTo>
                  <a:pt x="0" y="0"/>
                </a:moveTo>
                <a:lnTo>
                  <a:pt x="13292143" y="0"/>
                </a:lnTo>
                <a:lnTo>
                  <a:pt x="13292143" y="9812018"/>
                </a:lnTo>
                <a:lnTo>
                  <a:pt x="0" y="98120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2927" y="5372584"/>
            <a:ext cx="3894204" cy="3611723"/>
          </a:xfrm>
          <a:custGeom>
            <a:avLst/>
            <a:gdLst/>
            <a:ahLst/>
            <a:cxnLst/>
            <a:rect l="l" t="t" r="r" b="b"/>
            <a:pathLst>
              <a:path w="3894204" h="3611723">
                <a:moveTo>
                  <a:pt x="0" y="0"/>
                </a:moveTo>
                <a:lnTo>
                  <a:pt x="3894204" y="0"/>
                </a:lnTo>
                <a:lnTo>
                  <a:pt x="3894204" y="3611723"/>
                </a:lnTo>
                <a:lnTo>
                  <a:pt x="0" y="3611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327131" y="5667288"/>
            <a:ext cx="3551167" cy="3551167"/>
          </a:xfrm>
          <a:custGeom>
            <a:avLst/>
            <a:gdLst/>
            <a:ahLst/>
            <a:cxnLst/>
            <a:rect l="l" t="t" r="r" b="b"/>
            <a:pathLst>
              <a:path w="3551167" h="3551167">
                <a:moveTo>
                  <a:pt x="0" y="0"/>
                </a:moveTo>
                <a:lnTo>
                  <a:pt x="3551166" y="0"/>
                </a:lnTo>
                <a:lnTo>
                  <a:pt x="3551166" y="3551167"/>
                </a:lnTo>
                <a:lnTo>
                  <a:pt x="0" y="35511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320066" y="5769983"/>
            <a:ext cx="4748290" cy="2816925"/>
          </a:xfrm>
          <a:custGeom>
            <a:avLst/>
            <a:gdLst/>
            <a:ahLst/>
            <a:cxnLst/>
            <a:rect l="l" t="t" r="r" b="b"/>
            <a:pathLst>
              <a:path w="4748290" h="2816925">
                <a:moveTo>
                  <a:pt x="0" y="0"/>
                </a:moveTo>
                <a:lnTo>
                  <a:pt x="4748290" y="0"/>
                </a:lnTo>
                <a:lnTo>
                  <a:pt x="4748290" y="2816925"/>
                </a:lnTo>
                <a:lnTo>
                  <a:pt x="0" y="28169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70876" y="9306015"/>
            <a:ext cx="3092526" cy="45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82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Poppins Bold"/>
              </a:rPr>
              <a:t>Computadoras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046117" y="9279753"/>
            <a:ext cx="2703906" cy="481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0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Poppins Bold"/>
              </a:rPr>
              <a:t>Discos Duros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25089" y="9170830"/>
            <a:ext cx="4395546" cy="481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0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Poppins Bold"/>
              </a:rPr>
              <a:t>Maquinas Virtuales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45261" y="2988266"/>
            <a:ext cx="15066073" cy="2012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4"/>
              </a:lnSpc>
            </a:pPr>
            <a:r>
              <a:rPr lang="en-US" sz="2499" spc="22">
                <a:solidFill>
                  <a:srgbClr val="FFFFFF"/>
                </a:solidFill>
                <a:latin typeface="Poppins Medium"/>
              </a:rPr>
              <a:t>Google Cloud Platform (GCP) es una plataforma de computación en la nube desarrollada por Google. Ofrece una amplia gama de herramientas y servicios para ayudar a las empresas a construir, implementar y gestionar aplicaciones en la nube de manera eficiente</a:t>
            </a:r>
          </a:p>
          <a:p>
            <a:pPr marL="0" lvl="0" indent="0" algn="ctr">
              <a:lnSpc>
                <a:spcPts val="4024"/>
              </a:lnSpc>
            </a:pPr>
            <a:endParaRPr lang="en-US" sz="2499" spc="22">
              <a:solidFill>
                <a:srgbClr val="FFFFFF"/>
              </a:solidFill>
              <a:latin typeface="Poppi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303906"/>
            <a:ext cx="15539688" cy="3000504"/>
            <a:chOff x="0" y="0"/>
            <a:chExt cx="20719583" cy="4000671"/>
          </a:xfrm>
        </p:grpSpPr>
        <p:sp>
          <p:nvSpPr>
            <p:cNvPr id="4" name="Freeform 4"/>
            <p:cNvSpPr/>
            <p:nvPr/>
          </p:nvSpPr>
          <p:spPr>
            <a:xfrm>
              <a:off x="0" y="723857"/>
              <a:ext cx="6716312" cy="2118913"/>
            </a:xfrm>
            <a:custGeom>
              <a:avLst/>
              <a:gdLst/>
              <a:ahLst/>
              <a:cxnLst/>
              <a:rect l="l" t="t" r="r" b="b"/>
              <a:pathLst>
                <a:path w="6716312" h="2118913">
                  <a:moveTo>
                    <a:pt x="0" y="0"/>
                  </a:moveTo>
                  <a:lnTo>
                    <a:pt x="6716312" y="0"/>
                  </a:lnTo>
                  <a:lnTo>
                    <a:pt x="6716312" y="2118913"/>
                  </a:lnTo>
                  <a:lnTo>
                    <a:pt x="0" y="21189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7833338" y="477106"/>
              <a:ext cx="6239918" cy="2388718"/>
            </a:xfrm>
            <a:custGeom>
              <a:avLst/>
              <a:gdLst/>
              <a:ahLst/>
              <a:cxnLst/>
              <a:rect l="l" t="t" r="r" b="b"/>
              <a:pathLst>
                <a:path w="6239918" h="2388718">
                  <a:moveTo>
                    <a:pt x="0" y="0"/>
                  </a:moveTo>
                  <a:lnTo>
                    <a:pt x="6239917" y="0"/>
                  </a:lnTo>
                  <a:lnTo>
                    <a:pt x="6239917" y="2388719"/>
                  </a:lnTo>
                  <a:lnTo>
                    <a:pt x="0" y="23887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5441632" y="0"/>
              <a:ext cx="5277952" cy="2760201"/>
            </a:xfrm>
            <a:custGeom>
              <a:avLst/>
              <a:gdLst/>
              <a:ahLst/>
              <a:cxnLst/>
              <a:rect l="l" t="t" r="r" b="b"/>
              <a:pathLst>
                <a:path w="5277952" h="2760201">
                  <a:moveTo>
                    <a:pt x="0" y="0"/>
                  </a:moveTo>
                  <a:lnTo>
                    <a:pt x="5277951" y="0"/>
                  </a:lnTo>
                  <a:lnTo>
                    <a:pt x="5277951" y="2760201"/>
                  </a:lnTo>
                  <a:lnTo>
                    <a:pt x="0" y="2760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7" name="TextBox 7"/>
            <p:cNvSpPr txBox="1"/>
            <p:nvPr/>
          </p:nvSpPr>
          <p:spPr>
            <a:xfrm>
              <a:off x="7407275" y="3182020"/>
              <a:ext cx="7092043" cy="547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29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FFFFFF"/>
                  </a:solidFill>
                  <a:latin typeface="Poppins Medium"/>
                </a:rPr>
                <a:t>Servicios de Cómputo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5441632" y="3125326"/>
              <a:ext cx="5198630" cy="875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74"/>
                </a:lnSpc>
                <a:spcBef>
                  <a:spcPct val="0"/>
                </a:spcBef>
              </a:pPr>
              <a:r>
                <a:rPr lang="en-US" sz="1771">
                  <a:solidFill>
                    <a:srgbClr val="FFFFFF"/>
                  </a:solidFill>
                  <a:latin typeface="Poppins Medium"/>
                </a:rPr>
                <a:t>Almacenamiento y Bases de Datos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00539" y="3096751"/>
              <a:ext cx="5457465" cy="548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41"/>
                </a:lnSpc>
                <a:spcBef>
                  <a:spcPct val="0"/>
                </a:spcBef>
              </a:pPr>
              <a:r>
                <a:rPr lang="en-US" sz="2279">
                  <a:solidFill>
                    <a:srgbClr val="FFFFFF"/>
                  </a:solidFill>
                  <a:latin typeface="Poppins Medium"/>
                </a:rPr>
                <a:t> Infraestructura Global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465692" y="971550"/>
            <a:ext cx="13356615" cy="2727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9"/>
              </a:lnSpc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PRINCIPALES CARACTERÍSTICAS DE GCP</a:t>
            </a:r>
          </a:p>
          <a:p>
            <a:pPr marL="0" lvl="0" indent="0" algn="ctr">
              <a:lnSpc>
                <a:spcPts val="7009"/>
              </a:lnSpc>
              <a:spcBef>
                <a:spcPct val="0"/>
              </a:spcBef>
            </a:pPr>
            <a:endParaRPr lang="en-US" sz="5841">
              <a:solidFill>
                <a:srgbClr val="FFFFFF"/>
              </a:solidFill>
              <a:latin typeface="Poppins Ultra-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25880" y="6188893"/>
            <a:ext cx="4777740" cy="1380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5"/>
              </a:lnSpc>
              <a:spcBef>
                <a:spcPct val="0"/>
              </a:spcBef>
            </a:pPr>
            <a:r>
              <a:rPr lang="en-US" sz="2199" spc="19">
                <a:solidFill>
                  <a:srgbClr val="FFFFFF"/>
                </a:solidFill>
                <a:latin typeface="Poppins Medium"/>
              </a:rPr>
              <a:t>GCP permite escalar recursos de manera eficiente según las necesidades del proyecto.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59790" y="6188893"/>
            <a:ext cx="5568420" cy="1718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064" spc="18">
                <a:solidFill>
                  <a:srgbClr val="FFFFFF"/>
                </a:solidFill>
                <a:latin typeface="Poppins Medium"/>
              </a:rPr>
              <a:t>GCP ofrece una amplia gama de servicios, desde almacenamiento hasta análisis de datos y aprendizaje automático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185385" y="6388607"/>
            <a:ext cx="5073915" cy="1519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3"/>
              </a:lnSpc>
              <a:spcBef>
                <a:spcPct val="0"/>
              </a:spcBef>
            </a:pPr>
            <a:r>
              <a:rPr lang="en-US" sz="1799" spc="16">
                <a:solidFill>
                  <a:srgbClr val="FFFFFF"/>
                </a:solidFill>
                <a:latin typeface="Poppins Medium"/>
              </a:rPr>
              <a:t>Ofrece una amplia gama de servicios de almacenamiento y bases de datos para satisfacer las necesidades de cualquier aplicación o carga de trabajo.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117172" y="5669204"/>
            <a:ext cx="486810" cy="591867"/>
          </a:xfrm>
          <a:custGeom>
            <a:avLst/>
            <a:gdLst/>
            <a:ahLst/>
            <a:cxnLst/>
            <a:rect l="l" t="t" r="r" b="b"/>
            <a:pathLst>
              <a:path w="486810" h="591867">
                <a:moveTo>
                  <a:pt x="0" y="0"/>
                </a:moveTo>
                <a:lnTo>
                  <a:pt x="486811" y="0"/>
                </a:lnTo>
                <a:lnTo>
                  <a:pt x="486811" y="591866"/>
                </a:lnTo>
                <a:lnTo>
                  <a:pt x="0" y="5918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674146" y="3514804"/>
            <a:ext cx="3955543" cy="2720166"/>
          </a:xfrm>
          <a:custGeom>
            <a:avLst/>
            <a:gdLst/>
            <a:ahLst/>
            <a:cxnLst/>
            <a:rect l="l" t="t" r="r" b="b"/>
            <a:pathLst>
              <a:path w="3955543" h="2720166">
                <a:moveTo>
                  <a:pt x="0" y="0"/>
                </a:moveTo>
                <a:lnTo>
                  <a:pt x="3955543" y="0"/>
                </a:lnTo>
                <a:lnTo>
                  <a:pt x="3955543" y="2720167"/>
                </a:lnTo>
                <a:lnTo>
                  <a:pt x="0" y="27201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440562" y="3514804"/>
            <a:ext cx="3390489" cy="2767746"/>
          </a:xfrm>
          <a:custGeom>
            <a:avLst/>
            <a:gdLst/>
            <a:ahLst/>
            <a:cxnLst/>
            <a:rect l="l" t="t" r="r" b="b"/>
            <a:pathLst>
              <a:path w="3390489" h="2767746">
                <a:moveTo>
                  <a:pt x="0" y="0"/>
                </a:moveTo>
                <a:lnTo>
                  <a:pt x="3390489" y="0"/>
                </a:lnTo>
                <a:lnTo>
                  <a:pt x="3390489" y="2767747"/>
                </a:lnTo>
                <a:lnTo>
                  <a:pt x="0" y="27677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440562" y="6540370"/>
            <a:ext cx="3898972" cy="33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74"/>
              </a:lnSpc>
              <a:spcBef>
                <a:spcPct val="0"/>
              </a:spcBef>
            </a:pPr>
            <a:r>
              <a:rPr lang="en-US" sz="1771">
                <a:solidFill>
                  <a:srgbClr val="FFFFFF"/>
                </a:solidFill>
                <a:latin typeface="Poppins Medium"/>
              </a:rPr>
              <a:t>Seguridad: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02431" y="6529132"/>
            <a:ext cx="3898972" cy="33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74"/>
              </a:lnSpc>
              <a:spcBef>
                <a:spcPct val="0"/>
              </a:spcBef>
            </a:pPr>
            <a:r>
              <a:rPr lang="en-US" sz="1771">
                <a:solidFill>
                  <a:srgbClr val="FFFFFF"/>
                </a:solidFill>
                <a:latin typeface="Poppins Medium"/>
              </a:rPr>
              <a:t>Machine Learning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65692" y="971550"/>
            <a:ext cx="13356615" cy="2727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9"/>
              </a:lnSpc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PRINCIPALES CARACTERÍSTICAS DE GCP</a:t>
            </a:r>
          </a:p>
          <a:p>
            <a:pPr marL="0" lvl="0" indent="0" algn="ctr">
              <a:lnSpc>
                <a:spcPts val="7009"/>
              </a:lnSpc>
              <a:spcBef>
                <a:spcPct val="0"/>
              </a:spcBef>
            </a:pPr>
            <a:endParaRPr lang="en-US" sz="5841">
              <a:solidFill>
                <a:srgbClr val="FFFFFF"/>
              </a:solidFill>
              <a:latin typeface="Poppins Ultra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103120" y="7252060"/>
            <a:ext cx="6537960" cy="200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1"/>
              </a:lnSpc>
              <a:spcBef>
                <a:spcPct val="0"/>
              </a:spcBef>
            </a:pPr>
            <a:r>
              <a:rPr lang="en-US" sz="2399" spc="21">
                <a:solidFill>
                  <a:srgbClr val="FFFFFF"/>
                </a:solidFill>
                <a:latin typeface="Poppins Medium"/>
              </a:rPr>
              <a:t>Google Cloud Platform ofrece una amplia gama de servicios y herramientas para desarrollar, entrenar y desplegar modelos de ML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32988" y="7271110"/>
            <a:ext cx="5989320" cy="1916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3"/>
              </a:lnSpc>
              <a:spcBef>
                <a:spcPct val="0"/>
              </a:spcBef>
            </a:pPr>
            <a:r>
              <a:rPr lang="en-US" sz="2299" spc="20">
                <a:solidFill>
                  <a:srgbClr val="FFFFFF"/>
                </a:solidFill>
                <a:latin typeface="Poppins Medium"/>
              </a:rPr>
              <a:t>Google Cloud Platform (GCP) prioriza la seguridad en todos los niveles, desde la infraestructura hasta las aplicaciones y los datos de los usuarios.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4028223" cy="10287000"/>
            <a:chOff x="0" y="0"/>
            <a:chExt cx="5370964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41212" r="32698"/>
            <a:stretch>
              <a:fillRect/>
            </a:stretch>
          </p:blipFill>
          <p:spPr>
            <a:xfrm>
              <a:off x="0" y="0"/>
              <a:ext cx="5370964" cy="13716000"/>
            </a:xfrm>
            <a:prstGeom prst="rect">
              <a:avLst/>
            </a:prstGeom>
          </p:spPr>
        </p:pic>
      </p:grpSp>
      <p:sp>
        <p:nvSpPr>
          <p:cNvPr id="5" name="Freeform 5"/>
          <p:cNvSpPr/>
          <p:nvPr/>
        </p:nvSpPr>
        <p:spPr>
          <a:xfrm>
            <a:off x="4628994" y="4928373"/>
            <a:ext cx="5868015" cy="2980579"/>
          </a:xfrm>
          <a:custGeom>
            <a:avLst/>
            <a:gdLst/>
            <a:ahLst/>
            <a:cxnLst/>
            <a:rect l="l" t="t" r="r" b="b"/>
            <a:pathLst>
              <a:path w="5868015" h="2980579">
                <a:moveTo>
                  <a:pt x="0" y="0"/>
                </a:moveTo>
                <a:lnTo>
                  <a:pt x="5868015" y="0"/>
                </a:lnTo>
                <a:lnTo>
                  <a:pt x="5868015" y="2980580"/>
                </a:lnTo>
                <a:lnTo>
                  <a:pt x="0" y="29805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926207" y="4218760"/>
            <a:ext cx="4915721" cy="3868337"/>
          </a:xfrm>
          <a:custGeom>
            <a:avLst/>
            <a:gdLst/>
            <a:ahLst/>
            <a:cxnLst/>
            <a:rect l="l" t="t" r="r" b="b"/>
            <a:pathLst>
              <a:path w="4915721" h="3868337">
                <a:moveTo>
                  <a:pt x="0" y="0"/>
                </a:moveTo>
                <a:lnTo>
                  <a:pt x="4915721" y="0"/>
                </a:lnTo>
                <a:lnTo>
                  <a:pt x="4915721" y="3868337"/>
                </a:lnTo>
                <a:lnTo>
                  <a:pt x="0" y="38683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162005" y="3375796"/>
            <a:ext cx="3714906" cy="1552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499" u="none" strike="noStrike" spc="22">
                <a:solidFill>
                  <a:srgbClr val="FFFFFF"/>
                </a:solidFill>
                <a:latin typeface="Poppins Medium"/>
              </a:rPr>
              <a:t>Curva de Aprendizaje</a:t>
            </a:r>
          </a:p>
          <a:p>
            <a:pPr algn="l">
              <a:lnSpc>
                <a:spcPts val="4199"/>
              </a:lnSpc>
            </a:pPr>
            <a:endParaRPr lang="en-US" sz="2499" u="none" strike="noStrike" spc="22">
              <a:solidFill>
                <a:srgbClr val="FFFFFF"/>
              </a:solidFill>
              <a:latin typeface="Poppins Medium"/>
            </a:endParaRPr>
          </a:p>
          <a:p>
            <a:pPr marL="0" lvl="0" indent="0" algn="l">
              <a:lnSpc>
                <a:spcPts val="4199"/>
              </a:lnSpc>
            </a:pPr>
            <a:endParaRPr lang="en-US" sz="2499" u="none" strike="noStrike" spc="22">
              <a:solidFill>
                <a:srgbClr val="FFFFFF"/>
              </a:solidFill>
              <a:latin typeface="Poppins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628994" y="526470"/>
            <a:ext cx="8495834" cy="947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09"/>
              </a:lnSpc>
              <a:spcBef>
                <a:spcPct val="0"/>
              </a:spcBef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DESVENTAJAS DE GCP: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75126" y="3375796"/>
            <a:ext cx="4189483" cy="1503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7"/>
              </a:lnSpc>
            </a:pPr>
            <a:r>
              <a:rPr lang="en-US" sz="2367" u="none" strike="noStrike" spc="21">
                <a:solidFill>
                  <a:srgbClr val="FFFFFF"/>
                </a:solidFill>
                <a:latin typeface="Poppins Medium"/>
              </a:rPr>
              <a:t>Precios Variables</a:t>
            </a:r>
          </a:p>
          <a:p>
            <a:pPr algn="l">
              <a:lnSpc>
                <a:spcPts val="3977"/>
              </a:lnSpc>
            </a:pPr>
            <a:endParaRPr lang="en-US" sz="2367" u="none" strike="noStrike" spc="21">
              <a:solidFill>
                <a:srgbClr val="FFFFFF"/>
              </a:solidFill>
              <a:latin typeface="Poppins Medium"/>
            </a:endParaRPr>
          </a:p>
          <a:p>
            <a:pPr marL="0" lvl="0" indent="0" algn="l">
              <a:lnSpc>
                <a:spcPts val="3977"/>
              </a:lnSpc>
            </a:pPr>
            <a:endParaRPr lang="en-US" sz="2367" u="none" strike="noStrike" spc="21">
              <a:solidFill>
                <a:srgbClr val="FFFFFF"/>
              </a:solidFill>
              <a:latin typeface="Poppi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47625" cy="10287000"/>
            <a:chOff x="0" y="0"/>
            <a:chExt cx="635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49909" r="49909"/>
            <a:stretch>
              <a:fillRect/>
            </a:stretch>
          </p:blipFill>
          <p:spPr>
            <a:xfrm>
              <a:off x="0" y="0"/>
              <a:ext cx="63500" cy="13716000"/>
            </a:xfrm>
            <a:prstGeom prst="rect">
              <a:avLst/>
            </a:prstGeom>
          </p:spPr>
        </p:pic>
      </p:grpSp>
      <p:sp>
        <p:nvSpPr>
          <p:cNvPr id="5" name="Freeform 5"/>
          <p:cNvSpPr/>
          <p:nvPr/>
        </p:nvSpPr>
        <p:spPr>
          <a:xfrm>
            <a:off x="11289961" y="6451381"/>
            <a:ext cx="5721350" cy="2645492"/>
          </a:xfrm>
          <a:custGeom>
            <a:avLst/>
            <a:gdLst/>
            <a:ahLst/>
            <a:cxnLst/>
            <a:rect l="l" t="t" r="r" b="b"/>
            <a:pathLst>
              <a:path w="5721350" h="2645492">
                <a:moveTo>
                  <a:pt x="0" y="0"/>
                </a:moveTo>
                <a:lnTo>
                  <a:pt x="5721350" y="0"/>
                </a:lnTo>
                <a:lnTo>
                  <a:pt x="5721350" y="2645492"/>
                </a:lnTo>
                <a:lnTo>
                  <a:pt x="0" y="2645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749692" y="1449604"/>
            <a:ext cx="5765998" cy="3942563"/>
          </a:xfrm>
          <a:custGeom>
            <a:avLst/>
            <a:gdLst/>
            <a:ahLst/>
            <a:cxnLst/>
            <a:rect l="l" t="t" r="r" b="b"/>
            <a:pathLst>
              <a:path w="5765998" h="3942563">
                <a:moveTo>
                  <a:pt x="0" y="0"/>
                </a:moveTo>
                <a:lnTo>
                  <a:pt x="5765998" y="0"/>
                </a:lnTo>
                <a:lnTo>
                  <a:pt x="5765998" y="3942563"/>
                </a:lnTo>
                <a:lnTo>
                  <a:pt x="0" y="39425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883229" y="307127"/>
            <a:ext cx="12930674" cy="942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009"/>
              </a:lnSpc>
              <a:spcBef>
                <a:spcPct val="0"/>
              </a:spcBef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BENEFICIOS: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3075" y="1460269"/>
            <a:ext cx="9136496" cy="8503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4"/>
              </a:lnSpc>
              <a:spcBef>
                <a:spcPct val="0"/>
              </a:spcBef>
            </a:pPr>
            <a:endParaRPr/>
          </a:p>
          <a:p>
            <a:pPr marL="545467" lvl="1" indent="-272733">
              <a:lnSpc>
                <a:spcPts val="4244"/>
              </a:lnSpc>
              <a:buFont typeface="Arial"/>
              <a:buChar char="•"/>
            </a:pPr>
            <a:r>
              <a:rPr lang="en-US" sz="2526" spc="22">
                <a:solidFill>
                  <a:srgbClr val="FFFFFF"/>
                </a:solidFill>
                <a:latin typeface="Poppins Medium"/>
              </a:rPr>
              <a:t>Reducción de costos: Pago por uso y eliminación de gastos de mantenimiento de infraestructura física.</a:t>
            </a:r>
          </a:p>
          <a:p>
            <a:pPr>
              <a:lnSpc>
                <a:spcPts val="4244"/>
              </a:lnSpc>
            </a:pPr>
            <a:endParaRPr lang="en-US" sz="2526" spc="22">
              <a:solidFill>
                <a:srgbClr val="FFFFFF"/>
              </a:solidFill>
              <a:latin typeface="Poppins Medium"/>
            </a:endParaRPr>
          </a:p>
          <a:p>
            <a:pPr marL="545467" lvl="1" indent="-272733">
              <a:lnSpc>
                <a:spcPts val="4244"/>
              </a:lnSpc>
              <a:buFont typeface="Arial"/>
              <a:buChar char="•"/>
            </a:pPr>
            <a:r>
              <a:rPr lang="en-US" sz="2526" spc="22">
                <a:solidFill>
                  <a:srgbClr val="FFFFFF"/>
                </a:solidFill>
                <a:latin typeface="Poppins Medium"/>
              </a:rPr>
              <a:t>Flexibilidad y escalabilidad: Escala los recursos de acuerdo con las necesidades del negocio.</a:t>
            </a:r>
          </a:p>
          <a:p>
            <a:pPr>
              <a:lnSpc>
                <a:spcPts val="4244"/>
              </a:lnSpc>
            </a:pPr>
            <a:endParaRPr lang="en-US" sz="2526" spc="22">
              <a:solidFill>
                <a:srgbClr val="FFFFFF"/>
              </a:solidFill>
              <a:latin typeface="Poppins Medium"/>
            </a:endParaRPr>
          </a:p>
          <a:p>
            <a:pPr marL="545467" lvl="1" indent="-272733">
              <a:lnSpc>
                <a:spcPts val="4244"/>
              </a:lnSpc>
              <a:buFont typeface="Arial"/>
              <a:buChar char="•"/>
            </a:pPr>
            <a:r>
              <a:rPr lang="en-US" sz="2526" spc="22">
                <a:solidFill>
                  <a:srgbClr val="FFFFFF"/>
                </a:solidFill>
                <a:latin typeface="Poppins Medium"/>
              </a:rPr>
              <a:t>Innovación acelerada: Acceso a herramientas y tecnologías de vanguardia sin necesidad de desarrollarlas internamente.</a:t>
            </a:r>
          </a:p>
          <a:p>
            <a:pPr>
              <a:lnSpc>
                <a:spcPts val="4244"/>
              </a:lnSpc>
            </a:pPr>
            <a:endParaRPr lang="en-US" sz="2526" spc="22">
              <a:solidFill>
                <a:srgbClr val="FFFFFF"/>
              </a:solidFill>
              <a:latin typeface="Poppins Medium"/>
            </a:endParaRPr>
          </a:p>
          <a:p>
            <a:pPr marL="545467" lvl="1" indent="-272733">
              <a:lnSpc>
                <a:spcPts val="4244"/>
              </a:lnSpc>
              <a:buFont typeface="Arial"/>
              <a:buChar char="•"/>
            </a:pPr>
            <a:r>
              <a:rPr lang="en-US" sz="2526" spc="22">
                <a:solidFill>
                  <a:srgbClr val="FFFFFF"/>
                </a:solidFill>
                <a:latin typeface="Poppins Medium"/>
              </a:rPr>
              <a:t>Seguridad avanzada: Protección de datos mediante prácticas de seguridad de vanguardia.</a:t>
            </a:r>
          </a:p>
          <a:p>
            <a:pPr marL="545467" lvl="1" indent="-272733">
              <a:lnSpc>
                <a:spcPts val="4244"/>
              </a:lnSpc>
              <a:buFont typeface="Arial"/>
              <a:buChar char="•"/>
            </a:pPr>
            <a:r>
              <a:rPr lang="en-US" sz="2526" spc="22">
                <a:solidFill>
                  <a:srgbClr val="FFFFFF"/>
                </a:solidFill>
                <a:latin typeface="Poppins Medium"/>
              </a:rPr>
              <a:t>La capacidad de mantener una copia original del código en producción mientras los desarrolladores realizan pruebas y mejoras.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6218" y="2891100"/>
            <a:ext cx="18261782" cy="6161101"/>
          </a:xfrm>
          <a:custGeom>
            <a:avLst/>
            <a:gdLst/>
            <a:ahLst/>
            <a:cxnLst/>
            <a:rect l="l" t="t" r="r" b="b"/>
            <a:pathLst>
              <a:path w="18261782" h="6161101">
                <a:moveTo>
                  <a:pt x="0" y="0"/>
                </a:moveTo>
                <a:lnTo>
                  <a:pt x="18261782" y="0"/>
                </a:lnTo>
                <a:lnTo>
                  <a:pt x="18261782" y="6161102"/>
                </a:lnTo>
                <a:lnTo>
                  <a:pt x="0" y="61611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96083" y="1509450"/>
            <a:ext cx="8495834" cy="947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09"/>
              </a:lnSpc>
              <a:spcBef>
                <a:spcPct val="0"/>
              </a:spcBef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COMPARATIVO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153675" y="6166847"/>
            <a:ext cx="13292143" cy="9812018"/>
          </a:xfrm>
          <a:custGeom>
            <a:avLst/>
            <a:gdLst/>
            <a:ahLst/>
            <a:cxnLst/>
            <a:rect l="l" t="t" r="r" b="b"/>
            <a:pathLst>
              <a:path w="13292143" h="9812018">
                <a:moveTo>
                  <a:pt x="0" y="0"/>
                </a:moveTo>
                <a:lnTo>
                  <a:pt x="13292143" y="0"/>
                </a:lnTo>
                <a:lnTo>
                  <a:pt x="13292143" y="9812018"/>
                </a:lnTo>
                <a:lnTo>
                  <a:pt x="0" y="98120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335228" y="2404847"/>
            <a:ext cx="9617545" cy="992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93"/>
              </a:lnSpc>
            </a:pPr>
            <a:r>
              <a:rPr lang="en-US" sz="5841">
                <a:solidFill>
                  <a:srgbClr val="FFFFFF"/>
                </a:solidFill>
                <a:latin typeface="Poppins Ultra-Bold"/>
              </a:rPr>
              <a:t>CONCLUSIÓN: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42182" y="4347679"/>
            <a:ext cx="14603636" cy="2270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1"/>
              </a:lnSpc>
            </a:pPr>
            <a:endParaRPr/>
          </a:p>
          <a:p>
            <a:pPr algn="ctr">
              <a:lnSpc>
                <a:spcPts val="4601"/>
              </a:lnSpc>
            </a:pPr>
            <a:r>
              <a:rPr lang="en-US" sz="2857" spc="25">
                <a:solidFill>
                  <a:srgbClr val="FFFFFF"/>
                </a:solidFill>
                <a:latin typeface="Poppins Medium"/>
              </a:rPr>
              <a:t>Google Cloud Platform ofrece una amplia gama de servicios y herramientas para satisfacer las necesidades de cualquier proyecto en la nube.</a:t>
            </a:r>
          </a:p>
          <a:p>
            <a:pPr marL="0" lvl="0" indent="0" algn="ctr">
              <a:lnSpc>
                <a:spcPts val="4601"/>
              </a:lnSpc>
            </a:pPr>
            <a:endParaRPr lang="en-US" sz="2857" spc="25">
              <a:solidFill>
                <a:srgbClr val="FFFFFF"/>
              </a:solidFill>
              <a:latin typeface="Poppi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Personalizado</PresentationFormat>
  <Paragraphs>38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Poppins Bold</vt:lpstr>
      <vt:lpstr>Poppins Ultra-Bold</vt:lpstr>
      <vt:lpstr>Poppins Medium</vt:lpstr>
      <vt:lpstr>Calibri</vt:lpstr>
      <vt:lpstr>Arial</vt:lpstr>
      <vt:lpstr>Barlow SemiCondensed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Microsoft Access.pptx</dc:title>
  <cp:lastModifiedBy>Aleja Florez</cp:lastModifiedBy>
  <cp:revision>2</cp:revision>
  <dcterms:created xsi:type="dcterms:W3CDTF">2006-08-16T00:00:00Z</dcterms:created>
  <dcterms:modified xsi:type="dcterms:W3CDTF">2024-04-19T16:10:06Z</dcterms:modified>
  <dc:identifier>DAGBRcEwpNA</dc:identifier>
</cp:coreProperties>
</file>

<file path=docProps/thumbnail.jpeg>
</file>